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4" r:id="rId3"/>
    <p:sldId id="257" r:id="rId4"/>
    <p:sldId id="258" r:id="rId5"/>
    <p:sldId id="263" r:id="rId6"/>
    <p:sldId id="260" r:id="rId7"/>
    <p:sldId id="261" r:id="rId8"/>
    <p:sldId id="262" r:id="rId9"/>
    <p:sldId id="267" r:id="rId10"/>
    <p:sldId id="269" r:id="rId11"/>
    <p:sldId id="288" r:id="rId12"/>
    <p:sldId id="283" r:id="rId13"/>
    <p:sldId id="284" r:id="rId14"/>
    <p:sldId id="286" r:id="rId15"/>
    <p:sldId id="270" r:id="rId16"/>
    <p:sldId id="289" r:id="rId17"/>
    <p:sldId id="282" r:id="rId18"/>
    <p:sldId id="29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798" autoAdjust="0"/>
    <p:restoredTop sz="94660"/>
  </p:normalViewPr>
  <p:slideViewPr>
    <p:cSldViewPr>
      <p:cViewPr>
        <p:scale>
          <a:sx n="78" d="100"/>
          <a:sy n="78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A4AF-FEB9-418B-8051-B201C6C36627}" type="datetimeFigureOut">
              <a:rPr lang="ru-RU"/>
              <a:pPr>
                <a:defRPr/>
              </a:pPr>
              <a:t>вс 17.10.21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8D8C-1D43-40A5-886D-DC590216C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6ADF-549B-49B2-8F78-40D84810A9D0}" type="datetimeFigureOut">
              <a:rPr lang="ru-RU"/>
              <a:pPr>
                <a:defRPr/>
              </a:pPr>
              <a:t>вс 17.10.21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45D5-53A7-42F8-BEF9-A51BF3E85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50FB-3F44-427D-B676-0C5C622AEC9C}" type="datetimeFigureOut">
              <a:rPr lang="ru-RU"/>
              <a:pPr>
                <a:defRPr/>
              </a:pPr>
              <a:t>вс 17.10.21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FA34-6087-45D6-A57C-E162E4234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F44F-24AA-47BD-B90F-70A9F968A52A}" type="datetimeFigureOut">
              <a:rPr lang="ru-RU"/>
              <a:pPr>
                <a:defRPr/>
              </a:pPr>
              <a:t>вс 17.10.21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F9FD-6622-4E36-9ECF-FE64D5A5D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2D34-D8C6-48D9-9AF5-CCEFCBEA8EC8}" type="datetimeFigureOut">
              <a:rPr lang="ru-RU"/>
              <a:pPr>
                <a:defRPr/>
              </a:pPr>
              <a:t>вс 17.10.21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B914-D1AB-4CB7-B7EA-1B8C6B203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4D68-E7FE-4F87-98A9-37FD84381BAE}" type="datetimeFigureOut">
              <a:rPr lang="ru-RU"/>
              <a:pPr>
                <a:defRPr/>
              </a:pPr>
              <a:t>вс 17.10.21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FC5B-114E-4480-A649-B25CF7A82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8000-7BEC-4105-8EDA-DD7EDC35B084}" type="datetimeFigureOut">
              <a:rPr lang="ru-RU"/>
              <a:pPr>
                <a:defRPr/>
              </a:pPr>
              <a:t>вс 17.10.21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88AB5-F7C4-4618-AF4C-04A159AE2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064B1-DFB0-42D2-8296-269E20E6B550}" type="datetimeFigureOut">
              <a:rPr lang="ru-RU"/>
              <a:pPr>
                <a:defRPr/>
              </a:pPr>
              <a:t>вс 17.10.21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11E92-8D9F-45AF-A914-F2189127B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853D-67B7-4A15-B7AA-683BE34324CD}" type="datetimeFigureOut">
              <a:rPr lang="ru-RU"/>
              <a:pPr>
                <a:defRPr/>
              </a:pPr>
              <a:t>вс 17.10.21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A97B-0B30-46E2-9BA0-10108CEDB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989A-5D76-46AF-92B7-CDCFA6FDCB00}" type="datetimeFigureOut">
              <a:rPr lang="ru-RU"/>
              <a:pPr>
                <a:defRPr/>
              </a:pPr>
              <a:t>вс 17.10.21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FC20-DDDC-406B-8CAE-BF0EF256E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9A00-A60B-4CCE-8F6F-B0DBBAE25CA3}" type="datetimeFigureOut">
              <a:rPr lang="ru-RU"/>
              <a:pPr>
                <a:defRPr/>
              </a:pPr>
              <a:t>вс 17.10.21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C370-C782-4788-BA57-613209EFD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EAAC70-34FC-43DB-B973-10D884D52886}" type="datetimeFigureOut">
              <a:rPr lang="ru-RU"/>
              <a:pPr>
                <a:defRPr/>
              </a:pPr>
              <a:t>вс 17.10.21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80C174-971A-4ADA-BD6F-4A89E1A49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286625" cy="5429250"/>
          </a:xfrm>
        </p:spPr>
        <p:txBody>
          <a:bodyPr/>
          <a:lstStyle/>
          <a:p>
            <a:pPr eaLnBrk="1" hangingPunct="1"/>
            <a:r>
              <a:rPr lang="ru-RU" sz="2900" dirty="0" smtClean="0">
                <a:solidFill>
                  <a:srgbClr val="0033CC"/>
                </a:solidFill>
              </a:rPr>
              <a:t/>
            </a:r>
            <a:br>
              <a:rPr lang="ru-RU" sz="2900" dirty="0" smtClean="0">
                <a:solidFill>
                  <a:srgbClr val="0033CC"/>
                </a:solidFill>
              </a:rPr>
            </a:br>
            <a:r>
              <a:rPr lang="ru-RU" sz="2900" dirty="0" smtClean="0">
                <a:solidFill>
                  <a:srgbClr val="0033CC"/>
                </a:solidFill>
              </a:rPr>
              <a:t/>
            </a:r>
            <a:br>
              <a:rPr lang="ru-RU" sz="2900" dirty="0" smtClean="0">
                <a:solidFill>
                  <a:srgbClr val="0033CC"/>
                </a:solidFill>
              </a:rPr>
            </a:br>
            <a:r>
              <a:rPr lang="ru-RU" sz="2900" dirty="0" smtClean="0">
                <a:solidFill>
                  <a:srgbClr val="0033CC"/>
                </a:solidFill>
              </a:rPr>
              <a:t/>
            </a:r>
            <a:br>
              <a:rPr lang="ru-RU" sz="2900" dirty="0" smtClean="0">
                <a:solidFill>
                  <a:srgbClr val="0033CC"/>
                </a:solidFill>
              </a:rPr>
            </a:br>
            <a:r>
              <a:rPr lang="ru-RU" sz="2900" dirty="0" smtClean="0">
                <a:solidFill>
                  <a:srgbClr val="0033CC"/>
                </a:solidFill>
                <a:latin typeface="Times New Roman" pitchFamily="18" charset="0"/>
              </a:rPr>
              <a:t>Использование мнемотехники в развитии связной речи дошкольников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</a:rPr>
              <a:t>                           </a:t>
            </a:r>
            <a:br>
              <a:rPr lang="ru-RU" sz="3200" dirty="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</a:rPr>
              <a:t>                                              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</a:rPr>
              <a:t>Подготовила воспитатель</a:t>
            </a:r>
            <a:br>
              <a:rPr lang="ru-RU" sz="1600" dirty="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</a:rPr>
              <a:t>                                                                        высшей квалификационной категории</a:t>
            </a:r>
            <a:br>
              <a:rPr lang="ru-RU" sz="1600" dirty="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</a:rPr>
              <a:t>                                                                                        Казакова Марина Леонидовна</a:t>
            </a:r>
            <a:br>
              <a:rPr lang="ru-RU" sz="1600" dirty="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</a:rPr>
              <a:t>МКДОУ </a:t>
            </a:r>
            <a:r>
              <a:rPr lang="ru-RU" sz="1600" dirty="0" err="1" smtClean="0">
                <a:solidFill>
                  <a:srgbClr val="0033CC"/>
                </a:solidFill>
                <a:latin typeface="Times New Roman" pitchFamily="18" charset="0"/>
              </a:rPr>
              <a:t>Кыштовский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</a:rPr>
              <a:t> д/с «Солнышко»</a:t>
            </a:r>
            <a:endParaRPr lang="ru-RU" sz="28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358063" cy="5572125"/>
          </a:xfrm>
        </p:spPr>
        <p:txBody>
          <a:bodyPr anchor="t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Мнемотаблицы, отображающие </a:t>
            </a:r>
            <a:b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последовательность действий</a:t>
            </a:r>
            <a:r>
              <a:rPr lang="ru-RU" sz="2400" b="1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026" name="Picture 2" descr="C:\Users\Пользователь\Загрузки\o5-tp-algoritm-odevaniya-ziney-odezhdy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1" y="1916832"/>
            <a:ext cx="3582071" cy="27363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08" name="Содержимое 6"/>
          <p:cNvSpPr>
            <a:spLocks noGrp="1"/>
          </p:cNvSpPr>
          <p:nvPr>
            <p:ph idx="1"/>
          </p:nvPr>
        </p:nvSpPr>
        <p:spPr>
          <a:xfrm>
            <a:off x="8143875" y="857250"/>
            <a:ext cx="71438" cy="62150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7" name="Picture 3" descr="C:\Users\Пользователь\Desktop\41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6192" y="3861048"/>
            <a:ext cx="3258562" cy="23762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14438" y="857250"/>
            <a:ext cx="6429375" cy="1143000"/>
          </a:xfrm>
        </p:spPr>
        <p:txBody>
          <a:bodyPr anchor="t"/>
          <a:lstStyle/>
          <a:p>
            <a:pPr eaLnBrk="1" hangingPunct="1"/>
            <a:r>
              <a:rPr lang="ru-RU" sz="2800" b="1" dirty="0" err="1" smtClean="0">
                <a:solidFill>
                  <a:srgbClr val="0033CC"/>
                </a:solidFill>
              </a:rPr>
              <a:t>Мнемотаблицы</a:t>
            </a:r>
            <a:r>
              <a:rPr lang="ru-RU" sz="2800" b="1" dirty="0" smtClean="0">
                <a:solidFill>
                  <a:srgbClr val="0033CC"/>
                </a:solidFill>
              </a:rPr>
              <a:t> для разных возрастов</a:t>
            </a:r>
            <a:endParaRPr lang="ru-RU" sz="2800" b="1" dirty="0" smtClean="0">
              <a:solidFill>
                <a:srgbClr val="0033CC"/>
              </a:solidFill>
            </a:endParaRPr>
          </a:p>
        </p:txBody>
      </p:sp>
      <p:pic>
        <p:nvPicPr>
          <p:cNvPr id="1026" name="Picture 2" descr="https://fsd.kopilkaurokov.ru/uploads/user_file_56b8c034178d1/img_user_file_56b8c034178d1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7523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4" y="1556792"/>
            <a:ext cx="3404442" cy="255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64351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286625" cy="8572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Отгадывание загадок</a:t>
            </a:r>
          </a:p>
        </p:txBody>
      </p:sp>
      <p:pic>
        <p:nvPicPr>
          <p:cNvPr id="22531" name="Содержимое 4" descr="C:\Users\Пользователь\Desktop\картинки мнемотехника\1334819797_3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428875"/>
            <a:ext cx="4929188" cy="29289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358063" cy="8572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Проговаривание чистоговорок </a:t>
            </a:r>
          </a:p>
        </p:txBody>
      </p:sp>
      <p:pic>
        <p:nvPicPr>
          <p:cNvPr id="4" name="Рисунок 3" descr="http://festival.1september.ru/articles/588627/f_clip_image002.gif"/>
          <p:cNvPicPr/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lum bright="-38000" contrast="65000"/>
          </a:blip>
          <a:srcRect/>
          <a:stretch>
            <a:fillRect/>
          </a:stretch>
        </p:blipFill>
        <p:spPr bwMode="auto">
          <a:xfrm>
            <a:off x="2500298" y="2357430"/>
            <a:ext cx="4000528" cy="14287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2286000" y="450056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CC"/>
                </a:solidFill>
                <a:latin typeface="Helvetica" pitchFamily="34" charset="0"/>
                <a:ea typeface="Times New Roman" pitchFamily="18" charset="0"/>
                <a:cs typeface="Arial" charset="0"/>
              </a:rPr>
              <a:t>СА-СА-СА – меня ужалила оса, </a:t>
            </a:r>
            <a:br>
              <a:rPr lang="ru-RU" b="1">
                <a:solidFill>
                  <a:srgbClr val="0033CC"/>
                </a:solidFill>
                <a:latin typeface="Helvetica" pitchFamily="34" charset="0"/>
                <a:ea typeface="Times New Roman" pitchFamily="18" charset="0"/>
                <a:cs typeface="Arial" charset="0"/>
              </a:rPr>
            </a:br>
            <a:r>
              <a:rPr lang="ru-RU" b="1">
                <a:solidFill>
                  <a:srgbClr val="0033CC"/>
                </a:solidFill>
                <a:latin typeface="Helvetica" pitchFamily="34" charset="0"/>
                <a:ea typeface="Times New Roman" pitchFamily="18" charset="0"/>
                <a:cs typeface="Arial" charset="0"/>
              </a:rPr>
              <a:t>СО-СО-СО – стал мой нос как колесо,</a:t>
            </a:r>
            <a:br>
              <a:rPr lang="ru-RU" b="1">
                <a:solidFill>
                  <a:srgbClr val="0033CC"/>
                </a:solidFill>
                <a:latin typeface="Helvetica" pitchFamily="34" charset="0"/>
                <a:ea typeface="Times New Roman" pitchFamily="18" charset="0"/>
                <a:cs typeface="Arial" charset="0"/>
              </a:rPr>
            </a:br>
            <a:r>
              <a:rPr lang="ru-RU" b="1">
                <a:solidFill>
                  <a:srgbClr val="0033CC"/>
                </a:solidFill>
                <a:latin typeface="Helvetica" pitchFamily="34" charset="0"/>
                <a:ea typeface="Times New Roman" pitchFamily="18" charset="0"/>
                <a:cs typeface="Arial" charset="0"/>
              </a:rPr>
              <a:t>СЫ-СЫ-СЫ – не боюсь я злой осы, </a:t>
            </a:r>
            <a:br>
              <a:rPr lang="ru-RU" b="1">
                <a:solidFill>
                  <a:srgbClr val="0033CC"/>
                </a:solidFill>
                <a:latin typeface="Helvetica" pitchFamily="34" charset="0"/>
                <a:ea typeface="Times New Roman" pitchFamily="18" charset="0"/>
                <a:cs typeface="Arial" charset="0"/>
              </a:rPr>
            </a:br>
            <a:r>
              <a:rPr lang="ru-RU" b="1">
                <a:solidFill>
                  <a:srgbClr val="0033CC"/>
                </a:solidFill>
                <a:latin typeface="Helvetica" pitchFamily="34" charset="0"/>
                <a:ea typeface="Times New Roman" pitchFamily="18" charset="0"/>
                <a:cs typeface="Arial" charset="0"/>
              </a:rPr>
              <a:t>СУ-СУ-СУ – я осу в руке несу!</a:t>
            </a:r>
            <a:endParaRPr lang="ru-RU" sz="3200" b="1">
              <a:solidFill>
                <a:srgbClr val="0033CC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357313" y="785813"/>
            <a:ext cx="6143625" cy="10001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Проговаривание скороговорок,</a:t>
            </a:r>
            <a:br>
              <a:rPr lang="ru-RU" sz="2800" b="1" smtClean="0">
                <a:solidFill>
                  <a:srgbClr val="0033CC"/>
                </a:solidFill>
              </a:rPr>
            </a:br>
            <a:r>
              <a:rPr lang="ru-RU" sz="2800" b="1" smtClean="0">
                <a:solidFill>
                  <a:srgbClr val="0033CC"/>
                </a:solidFill>
              </a:rPr>
              <a:t>заучивание потешек.</a:t>
            </a:r>
          </a:p>
        </p:txBody>
      </p:sp>
      <p:pic>
        <p:nvPicPr>
          <p:cNvPr id="4" name="Рисунок 3" descr="http://nsportal.ru/sites/default/files/2014/02/17/resize-of-25.jpg"/>
          <p:cNvPicPr>
            <a:picLocks noChangeAspect="1" noChangeArrowheads="1"/>
          </p:cNvPicPr>
          <p:nvPr/>
        </p:nvPicPr>
        <p:blipFill>
          <a:blip r:embed="rId3">
            <a:lum bright="-46000" contrast="68000"/>
          </a:blip>
          <a:srcRect/>
          <a:stretch>
            <a:fillRect/>
          </a:stretch>
        </p:blipFill>
        <p:spPr bwMode="auto">
          <a:xfrm>
            <a:off x="1214438" y="2071688"/>
            <a:ext cx="3071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m.ru/upload/blogs/detsad-259447-1414421018.jpg"/>
          <p:cNvPicPr>
            <a:picLocks noChangeAspect="1" noChangeArrowheads="1"/>
          </p:cNvPicPr>
          <p:nvPr/>
        </p:nvPicPr>
        <p:blipFill>
          <a:blip r:embed="rId4">
            <a:lum bright="18000" contrast="26000"/>
          </a:blip>
          <a:srcRect/>
          <a:stretch>
            <a:fillRect/>
          </a:stretch>
        </p:blipFill>
        <p:spPr bwMode="auto">
          <a:xfrm>
            <a:off x="4786313" y="3571875"/>
            <a:ext cx="2714625" cy="18907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286625" cy="5429250"/>
          </a:xfrm>
        </p:spPr>
        <p:txBody>
          <a:bodyPr anchor="t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Заучивание стихотворений</a:t>
            </a:r>
            <a:br>
              <a:rPr lang="ru-RU" sz="2800" b="1" smtClean="0">
                <a:solidFill>
                  <a:srgbClr val="0033CC"/>
                </a:solidFill>
              </a:rPr>
            </a:br>
            <a:r>
              <a:rPr lang="ru-RU" sz="2400" smtClean="0">
                <a:solidFill>
                  <a:srgbClr val="0033CC"/>
                </a:solidFill>
              </a:rPr>
              <a:t/>
            </a:r>
            <a:br>
              <a:rPr lang="ru-RU" sz="2400" smtClean="0">
                <a:solidFill>
                  <a:srgbClr val="0033CC"/>
                </a:solidFill>
              </a:rPr>
            </a:br>
            <a:r>
              <a:rPr lang="ru-RU" sz="2400" i="1" smtClean="0">
                <a:solidFill>
                  <a:srgbClr val="0033CC"/>
                </a:solidFill>
              </a:rPr>
              <a:t>В руки фрукты мы берем</a:t>
            </a:r>
            <a:br>
              <a:rPr lang="ru-RU" sz="2400" i="1" smtClean="0">
                <a:solidFill>
                  <a:srgbClr val="0033CC"/>
                </a:solidFill>
              </a:rPr>
            </a:br>
            <a:r>
              <a:rPr lang="ru-RU" sz="2400" i="1" smtClean="0">
                <a:solidFill>
                  <a:srgbClr val="0033CC"/>
                </a:solidFill>
              </a:rPr>
              <a:t>И в  корзинку их кладем:</a:t>
            </a:r>
            <a:br>
              <a:rPr lang="ru-RU" sz="2400" i="1" smtClean="0">
                <a:solidFill>
                  <a:srgbClr val="0033CC"/>
                </a:solidFill>
              </a:rPr>
            </a:br>
            <a:r>
              <a:rPr lang="ru-RU" sz="2400" i="1" smtClean="0">
                <a:solidFill>
                  <a:srgbClr val="0033CC"/>
                </a:solidFill>
              </a:rPr>
              <a:t>Слива, персик, апельсин,</a:t>
            </a:r>
            <a:br>
              <a:rPr lang="ru-RU" sz="2400" i="1" smtClean="0">
                <a:solidFill>
                  <a:srgbClr val="0033CC"/>
                </a:solidFill>
              </a:rPr>
            </a:br>
            <a:r>
              <a:rPr lang="ru-RU" sz="2400" i="1" smtClean="0">
                <a:solidFill>
                  <a:srgbClr val="0033CC"/>
                </a:solidFill>
              </a:rPr>
              <a:t>Груша, киви, мандарин.</a:t>
            </a:r>
          </a:p>
        </p:txBody>
      </p:sp>
      <p:pic>
        <p:nvPicPr>
          <p:cNvPr id="25603" name="Содержимое 4" descr="http://omel.ucoz.ru/stichi/frukti1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14625" y="3500438"/>
            <a:ext cx="3571875" cy="2357437"/>
          </a:xfrm>
          <a:ln w="57150">
            <a:solidFill>
              <a:srgbClr val="FF0000"/>
            </a:solidFill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2714625" y="30003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286625" cy="9286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Пересказ художественных текстов</a:t>
            </a:r>
          </a:p>
        </p:txBody>
      </p:sp>
      <p:pic>
        <p:nvPicPr>
          <p:cNvPr id="4" name="Picture 3" descr="C:\Users\Пользователь\Desktop\картинки мнемотехника\img9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214563"/>
            <a:ext cx="4714875" cy="33575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6316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57250" y="1628800"/>
            <a:ext cx="7286625" cy="4464496"/>
          </a:xfrm>
        </p:spPr>
        <p:txBody>
          <a:bodyPr/>
          <a:lstStyle/>
          <a:p>
            <a:pPr lvl="0" algn="l">
              <a:spcAft>
                <a:spcPts val="0"/>
              </a:spcAft>
            </a:pPr>
            <a:r>
              <a:rPr lang="ru-RU" sz="2000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Вывод:</a:t>
            </a: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- Овладение </a:t>
            </a:r>
            <a:r>
              <a:rPr lang="ru-RU" sz="2000" dirty="0">
                <a:latin typeface="Times New Roman"/>
                <a:ea typeface="Times New Roman"/>
              </a:rPr>
              <a:t>приемами работы с </a:t>
            </a:r>
            <a:r>
              <a:rPr lang="ru-RU" sz="2000" dirty="0" err="1">
                <a:latin typeface="Times New Roman"/>
                <a:ea typeface="Times New Roman"/>
              </a:rPr>
              <a:t>мнемотаблицами</a:t>
            </a:r>
            <a:r>
              <a:rPr lang="ru-RU" sz="2000" dirty="0">
                <a:latin typeface="Times New Roman"/>
                <a:ea typeface="Times New Roman"/>
              </a:rPr>
              <a:t> помогает в развитии основных психических </a:t>
            </a:r>
            <a:r>
              <a:rPr lang="ru-RU" sz="2000" dirty="0" smtClean="0">
                <a:latin typeface="Times New Roman"/>
                <a:ea typeface="Times New Roman"/>
              </a:rPr>
              <a:t>процессов - </a:t>
            </a:r>
            <a:r>
              <a:rPr lang="ru-RU" sz="2000" dirty="0">
                <a:latin typeface="Times New Roman"/>
                <a:ea typeface="Times New Roman"/>
              </a:rPr>
              <a:t>памяти, внимания, образного мышления.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- Мнемотехника </a:t>
            </a:r>
            <a:r>
              <a:rPr lang="ru-RU" sz="2000" dirty="0">
                <a:latin typeface="Times New Roman"/>
                <a:ea typeface="Times New Roman"/>
              </a:rPr>
              <a:t>помогает сделать процесс запоминания более </a:t>
            </a:r>
            <a:r>
              <a:rPr lang="ru-RU" sz="2000" dirty="0" smtClean="0">
                <a:latin typeface="Times New Roman"/>
                <a:ea typeface="Times New Roman"/>
              </a:rPr>
              <a:t>простым, интересным</a:t>
            </a:r>
            <a:r>
              <a:rPr lang="ru-RU" sz="2000" dirty="0">
                <a:latin typeface="Times New Roman"/>
                <a:ea typeface="Times New Roman"/>
              </a:rPr>
              <a:t>, творческим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Но использование мнемотехники не заменяет самый известный и широко популярный метод в развитии и укреплении памяти- традиционное заучивание текстов наизусть.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57250" y="1628800"/>
            <a:ext cx="7286625" cy="4464496"/>
          </a:xfrm>
        </p:spPr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Прекрасна речь, когда она как ручеек,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Бежит среди камней, чиста, нетороплива,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И ты готов внимать ее поток, и восклицать: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«О, как же ты красива!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</a:t>
            </a:r>
            <a:endParaRPr lang="ru-RU" sz="28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710430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928688" y="785813"/>
            <a:ext cx="7286625" cy="1706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dirty="0" smtClean="0"/>
              <a:t> 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dirty="0" smtClean="0"/>
              <a:t>  </a:t>
            </a:r>
            <a:endParaRPr lang="ru-RU" sz="22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z="2200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</a:rPr>
              <a:t>Учите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</a:rPr>
              <a:t>ребенка каким-нибудь неизвестным ему пяти словам  - он будет долго и напрасно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</a:rPr>
              <a:t>мучиться,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</a:rPr>
              <a:t>но свяжите двадцать таких, слов с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</a:rPr>
              <a:t>картинками, и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</a:rPr>
              <a:t>он их усвоит на лету.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</a:rPr>
              <a:t>                                    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К.Д. Ушинский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800" dirty="0" smtClean="0"/>
              <a:t>                                                                   </a:t>
            </a:r>
            <a:r>
              <a:rPr lang="ru-RU" sz="1400" dirty="0" smtClean="0">
                <a:latin typeface="Times New Roman" pitchFamily="18" charset="0"/>
              </a:rPr>
              <a:t>                                                            </a:t>
            </a:r>
            <a:endParaRPr lang="ru-RU" sz="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800" dirty="0" smtClean="0"/>
              <a:t>(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ользователь\Desktop\fon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7358063" cy="6583362"/>
          </a:xfrm>
        </p:spPr>
        <p:txBody>
          <a:bodyPr anchor="t"/>
          <a:lstStyle/>
          <a:p>
            <a:pPr algn="l" eaLnBrk="1" hangingPunct="1"/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>	 </a:t>
            </a:r>
            <a:br>
              <a:rPr lang="ru-RU" sz="3600" b="1" smtClean="0"/>
            </a:br>
            <a:r>
              <a:rPr lang="ru-RU" sz="3600" b="1" smtClean="0"/>
              <a:t>           </a:t>
            </a:r>
            <a:r>
              <a:rPr lang="ru-RU" sz="2800" b="1" smtClean="0"/>
              <a:t> </a:t>
            </a:r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Что такое мнемотехника</a:t>
            </a:r>
            <a:r>
              <a:rPr lang="ru-RU" sz="3600" b="1" smtClean="0">
                <a:latin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  </a:t>
            </a: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</a:rPr>
              <a:t>Мнемотехника – это техника развития памяти. </a:t>
            </a:r>
            <a:r>
              <a:rPr lang="ru-RU" sz="3600" b="1" smtClean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sz="3600" b="1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</a:rPr>
              <a:t>Слово</a:t>
            </a:r>
            <a:r>
              <a:rPr lang="ru-RU" sz="36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</a:rPr>
              <a:t>происходит от греческого «mnemonikon» - искусство запоминания. </a:t>
            </a:r>
            <a:r>
              <a:rPr lang="ru-RU" sz="3200" smtClean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sz="320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rgbClr val="0033CC"/>
                </a:solidFill>
                <a:latin typeface="Times New Roman" pitchFamily="18" charset="0"/>
              </a:rPr>
              <a:t>   </a:t>
            </a: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</a:rPr>
              <a:t>Мнемотехника представляет собой совокупность правил и приёмов, облегчающих запоминание сохранение и воспроизведение информации.</a:t>
            </a:r>
            <a:r>
              <a:rPr lang="ru-RU" sz="4000" smtClean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sz="4000" smtClean="0">
                <a:solidFill>
                  <a:srgbClr val="0033CC"/>
                </a:solidFill>
                <a:latin typeface="Times New Roman" pitchFamily="18" charset="0"/>
              </a:rPr>
            </a:br>
            <a:endParaRPr lang="ru-RU" smtClean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Пользователь\Desktop\fon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8100" y="9525"/>
            <a:ext cx="9182100" cy="6848475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14375" y="857250"/>
            <a:ext cx="7429500" cy="5429250"/>
          </a:xfrm>
        </p:spPr>
        <p:txBody>
          <a:bodyPr anchor="t"/>
          <a:lstStyle/>
          <a:p>
            <a:pPr marL="514350" indent="-514350" algn="l" eaLnBrk="1" fontAlgn="t" hangingPunct="1"/>
            <a:r>
              <a:rPr lang="ru-RU" sz="2800" b="1" smtClean="0"/>
              <a:t>      </a:t>
            </a:r>
            <a:br>
              <a:rPr lang="ru-RU" sz="2800" b="1" smtClean="0"/>
            </a:br>
            <a:r>
              <a:rPr lang="ru-RU" sz="2800" b="1" smtClean="0"/>
              <a:t>   </a:t>
            </a:r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С помощью мнемотехники можно  </a:t>
            </a:r>
            <a:b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   решать  следующие задачи:</a:t>
            </a:r>
            <a:r>
              <a:rPr lang="en-US" sz="2800" b="1" smtClean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en-US" sz="2800" b="1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     </a:t>
            </a: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Развивать связную речь .</a:t>
            </a:r>
            <a:r>
              <a:rPr lang="en-US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Развивать у детей умение с помощью графической  аналогии понимать и рассказывать знакомые сказки, стихи.</a:t>
            </a:r>
            <a:b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 Обучать детей правильному звукопроизношению.</a:t>
            </a:r>
            <a:b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Развивать у детей сообразительность, умение сравнивать, выделять существенные признаки..</a:t>
            </a:r>
            <a:b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Развивать у детей психические процессы: мышление, внимание, воображение, память 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13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195513" y="1125538"/>
            <a:ext cx="4752975" cy="12969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Мнемотехника строится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 от простого к сложному: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313" y="2492375"/>
            <a:ext cx="3929062" cy="644525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chemeClr val="accent2"/>
                </a:solidFill>
                <a:latin typeface="Times New Roman" pitchFamily="18" charset="0"/>
              </a:rPr>
              <a:t>мнемоквадрат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313" y="4076700"/>
            <a:ext cx="3929062" cy="642938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</a:rPr>
              <a:t>             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мнемодорожка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88" y="5286375"/>
            <a:ext cx="3857625" cy="642938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мнемотаблица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271169" y="3586956"/>
            <a:ext cx="603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321968" y="4964907"/>
            <a:ext cx="500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-171450"/>
            <a:ext cx="909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857250" y="857250"/>
            <a:ext cx="7072313" cy="17859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33CC"/>
                </a:solidFill>
              </a:rPr>
              <a:t>     </a:t>
            </a:r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Мнемоквадрат </a:t>
            </a:r>
            <a:r>
              <a:rPr lang="ru-RU" sz="2800" smtClean="0">
                <a:solidFill>
                  <a:srgbClr val="0033CC"/>
                </a:solidFill>
                <a:latin typeface="Times New Roman" pitchFamily="18" charset="0"/>
              </a:rPr>
              <a:t>-   одиночное изображение, которое обозначает одно слово, словосочетание или простое предложение</a:t>
            </a:r>
            <a:r>
              <a:rPr lang="ru-RU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ru-RU" sz="280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17411" name="Picture 2" descr="C:\Users\Пользователь\Desktop\Безымяwнный.png"/>
          <p:cNvPicPr>
            <a:picLocks noChangeAspect="1" noChangeArrowheads="1"/>
          </p:cNvPicPr>
          <p:nvPr/>
        </p:nvPicPr>
        <p:blipFill>
          <a:blip r:embed="rId3"/>
          <a:srcRect r="70261" b="48877"/>
          <a:stretch>
            <a:fillRect/>
          </a:stretch>
        </p:blipFill>
        <p:spPr bwMode="auto">
          <a:xfrm rot="-408387">
            <a:off x="2162175" y="3659188"/>
            <a:ext cx="15668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Пользователь\Desktop\Безымeянный.png"/>
          <p:cNvPicPr>
            <a:picLocks noChangeAspect="1" noChangeArrowheads="1"/>
          </p:cNvPicPr>
          <p:nvPr/>
        </p:nvPicPr>
        <p:blipFill>
          <a:blip r:embed="rId4"/>
          <a:srcRect r="70123" b="45370"/>
          <a:stretch>
            <a:fillRect/>
          </a:stretch>
        </p:blipFill>
        <p:spPr bwMode="auto">
          <a:xfrm rot="288776">
            <a:off x="5267325" y="3694113"/>
            <a:ext cx="14208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286625" cy="5500688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857250" y="928688"/>
            <a:ext cx="6786563" cy="1785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>
                <a:solidFill>
                  <a:srgbClr val="0033CC"/>
                </a:solidFill>
              </a:rPr>
              <a:t>    </a:t>
            </a:r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Мнемодорожка</a:t>
            </a:r>
            <a:r>
              <a:rPr lang="ru-RU" sz="2800" smtClean="0">
                <a:solidFill>
                  <a:srgbClr val="0033CC"/>
                </a:solidFill>
                <a:latin typeface="Times New Roman" pitchFamily="18" charset="0"/>
              </a:rPr>
              <a:t> – ряд картинок (3-5), по которым можно составить небольшой рассказ в 2 - 4 предложения.</a:t>
            </a:r>
            <a:r>
              <a:rPr lang="ru-RU" sz="2800" smtClean="0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18436" name="Picture 2" descr="C:\Users\Пользователь\Desktop\Безымянныйd.png"/>
          <p:cNvPicPr>
            <a:picLocks noChangeAspect="1" noChangeArrowheads="1"/>
          </p:cNvPicPr>
          <p:nvPr/>
        </p:nvPicPr>
        <p:blipFill>
          <a:blip r:embed="rId3"/>
          <a:srcRect r="69942" b="81927"/>
          <a:stretch>
            <a:fillRect/>
          </a:stretch>
        </p:blipFill>
        <p:spPr bwMode="auto">
          <a:xfrm>
            <a:off x="2357438" y="3143250"/>
            <a:ext cx="41481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14438" y="857250"/>
            <a:ext cx="6429375" cy="1143000"/>
          </a:xfrm>
        </p:spPr>
        <p:txBody>
          <a:bodyPr anchor="t"/>
          <a:lstStyle/>
          <a:p>
            <a:pPr algn="l" eaLnBrk="1" hangingPunct="1"/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Мнемотаблица </a:t>
            </a:r>
            <a:r>
              <a:rPr lang="ru-RU" sz="2800" smtClean="0">
                <a:solidFill>
                  <a:srgbClr val="0033CC"/>
                </a:solidFill>
                <a:latin typeface="Times New Roman" pitchFamily="18" charset="0"/>
              </a:rPr>
              <a:t>– это целая схема, в которую заложен текст ( рассказ, стих, сказка и т. п.)</a:t>
            </a:r>
            <a:r>
              <a:rPr lang="ru-RU" sz="2800" smtClean="0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1029" name="Picture 5" descr="https://ds05.infourok.ru/uploads/ex/03d3/0009c7d2-9729836c/hello_html_3a56e7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18457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857250" y="857250"/>
            <a:ext cx="7315200" cy="54514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</a:rPr>
              <a:t>Что дает мнемотехника 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	</a:t>
            </a:r>
            <a:endParaRPr lang="ru-RU" sz="1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1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1700" dirty="0" smtClean="0"/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971550" y="1916113"/>
            <a:ext cx="2519363" cy="14398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Расширяется </a:t>
            </a:r>
          </a:p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ни только словарный</a:t>
            </a:r>
          </a:p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 запас, но и знания </a:t>
            </a:r>
          </a:p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об окружающем мире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3203575" y="3141663"/>
            <a:ext cx="2519363" cy="14398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33CC"/>
                </a:solidFill>
                <a:latin typeface="Times New Roman" pitchFamily="18" charset="0"/>
              </a:rPr>
              <a:t>Развивается мелкая </a:t>
            </a: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itchFamily="18" charset="0"/>
              </a:rPr>
              <a:t>моторика рук .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</a:t>
            </a:r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5292725" y="4365625"/>
            <a:ext cx="2519363" cy="14398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Это является </a:t>
            </a:r>
          </a:p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одно из эффективных </a:t>
            </a:r>
          </a:p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способов развития </a:t>
            </a:r>
          </a:p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речи дошкольников</a:t>
            </a:r>
          </a:p>
        </p:txBody>
      </p:sp>
      <p:sp>
        <p:nvSpPr>
          <p:cNvPr id="20486" name="AutoShape 9"/>
          <p:cNvSpPr>
            <a:spLocks noChangeArrowheads="1"/>
          </p:cNvSpPr>
          <p:nvPr/>
        </p:nvSpPr>
        <p:spPr bwMode="auto">
          <a:xfrm>
            <a:off x="5364163" y="1989138"/>
            <a:ext cx="2519362" cy="14398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33CC"/>
                </a:solidFill>
                <a:latin typeface="Times New Roman" pitchFamily="18" charset="0"/>
              </a:rPr>
              <a:t>Появляется желание -</a:t>
            </a:r>
          </a:p>
          <a:p>
            <a:pPr algn="ctr"/>
            <a:r>
              <a:rPr lang="ru-RU" sz="1600" b="1">
                <a:solidFill>
                  <a:srgbClr val="0033CC"/>
                </a:solidFill>
                <a:latin typeface="Times New Roman" pitchFamily="18" charset="0"/>
              </a:rPr>
              <a:t>пересказывать </a:t>
            </a:r>
          </a:p>
          <a:p>
            <a:pPr algn="ctr"/>
            <a:r>
              <a:rPr lang="ru-RU" sz="1600" b="1">
                <a:solidFill>
                  <a:srgbClr val="0033CC"/>
                </a:solidFill>
                <a:latin typeface="Times New Roman" pitchFamily="18" charset="0"/>
              </a:rPr>
              <a:t>ребенок понимает </a:t>
            </a:r>
          </a:p>
          <a:p>
            <a:pPr algn="ctr"/>
            <a:r>
              <a:rPr lang="ru-RU" sz="1600" b="1">
                <a:solidFill>
                  <a:srgbClr val="0033CC"/>
                </a:solidFill>
                <a:latin typeface="Times New Roman" pitchFamily="18" charset="0"/>
              </a:rPr>
              <a:t>что это совсем не трудно.</a:t>
            </a:r>
          </a:p>
        </p:txBody>
      </p:sp>
      <p:sp>
        <p:nvSpPr>
          <p:cNvPr id="20487" name="AutoShape 10"/>
          <p:cNvSpPr>
            <a:spLocks noChangeArrowheads="1"/>
          </p:cNvSpPr>
          <p:nvPr/>
        </p:nvSpPr>
        <p:spPr bwMode="auto">
          <a:xfrm>
            <a:off x="1258888" y="4437063"/>
            <a:ext cx="2519362" cy="14398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Заучивание стихов</a:t>
            </a:r>
          </a:p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 превращается в игру, </a:t>
            </a:r>
          </a:p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которая очень</a:t>
            </a:r>
          </a:p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 нравится </a:t>
            </a:r>
          </a:p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детям.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202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Использование мнемотехники в развитии связной речи дошкольников                                                                            Подготовила воспитатель                                                                         высшей квалификационной категории                                                                                         Казакова Марина Леонидовна МКДОУ Кыштовский д/с «Солнышко»</vt:lpstr>
      <vt:lpstr>Презентация PowerPoint</vt:lpstr>
      <vt:lpstr>                Что такое мнемотехника   Мнемотехника – это техника развития памяти.    Слово происходит от греческого «mnemonikon» - искусство запоминания.     Мнемотехника представляет собой совокупность правил и приёмов, облегчающих запоминание сохранение и воспроизведение информации. </vt:lpstr>
      <vt:lpstr>          С помощью мнемотехники можно      решать  следующие задачи:      Развивать связную речь .  Развивать у детей умение с помощью графической  аналогии понимать и рассказывать знакомые сказки, стихи.   Обучать детей правильному звукопроизношению.  Развивать у детей сообразительность, умение сравнивать, выделять существенные признаки..  Развивать у детей психические процессы: мышление, внимание, воображение, память . </vt:lpstr>
      <vt:lpstr>Презентация PowerPoint</vt:lpstr>
      <vt:lpstr>Презентация PowerPoint</vt:lpstr>
      <vt:lpstr> </vt:lpstr>
      <vt:lpstr>Мнемотаблица – это целая схема, в которую заложен текст ( рассказ, стих, сказка и т. п.) </vt:lpstr>
      <vt:lpstr>Презентация PowerPoint</vt:lpstr>
      <vt:lpstr>Мнемотаблицы, отображающие  последовательность действий.</vt:lpstr>
      <vt:lpstr>Мнемотаблицы для разных возрастов</vt:lpstr>
      <vt:lpstr>Отгадывание загадок</vt:lpstr>
      <vt:lpstr>Проговаривание чистоговорок </vt:lpstr>
      <vt:lpstr>Проговаривание скороговорок, заучивание потешек.</vt:lpstr>
      <vt:lpstr>Заучивание стихотворений  В руки фрукты мы берем И в  корзинку их кладем: Слива, персик, апельсин, Груша, киви, мандарин.</vt:lpstr>
      <vt:lpstr>Пересказ художественных текстов</vt:lpstr>
      <vt:lpstr>Вывод: - Овладение приемами работы с мнемотаблицами помогает в развитии основных психических процессов - памяти, внимания, образного мышления. - Мнемотехника помогает сделать процесс запоминания более простым, интересным, творческим.  Но использование мнемотехники не заменяет самый известный и широко популярный метод в развитии и укреплении памяти- традиционное заучивание текстов наизусть.</vt:lpstr>
      <vt:lpstr>Прекрасна речь, когда она как ручеек,  Бежит среди камней, чиста, нетороплива,  И ты готов внимать ее поток, и восклицать: «О, как же ты красива! 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</dc:title>
  <dc:creator>Пользователь</dc:creator>
  <cp:lastModifiedBy>Пользователь</cp:lastModifiedBy>
  <cp:revision>170</cp:revision>
  <dcterms:created xsi:type="dcterms:W3CDTF">2014-11-22T07:46:32Z</dcterms:created>
  <dcterms:modified xsi:type="dcterms:W3CDTF">2021-10-17T16:40:57Z</dcterms:modified>
</cp:coreProperties>
</file>